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85" r:id="rId3"/>
    <p:sldId id="288" r:id="rId4"/>
    <p:sldId id="291" r:id="rId5"/>
    <p:sldId id="294" r:id="rId6"/>
    <p:sldId id="289" r:id="rId7"/>
    <p:sldId id="292" r:id="rId8"/>
    <p:sldId id="293" r:id="rId9"/>
    <p:sldId id="295" r:id="rId10"/>
    <p:sldId id="296" r:id="rId11"/>
    <p:sldId id="290" r:id="rId12"/>
    <p:sldId id="287" r:id="rId13"/>
    <p:sldId id="297" r:id="rId14"/>
    <p:sldId id="298" r:id="rId15"/>
    <p:sldId id="299" r:id="rId16"/>
    <p:sldId id="300" r:id="rId17"/>
    <p:sldId id="301" r:id="rId18"/>
    <p:sldId id="302" r:id="rId19"/>
    <p:sldId id="303" r:id="rId20"/>
    <p:sldId id="304" r:id="rId21"/>
    <p:sldId id="305" r:id="rId22"/>
    <p:sldId id="306" r:id="rId23"/>
    <p:sldId id="307" r:id="rId24"/>
    <p:sldId id="308" r:id="rId2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2696"/>
    <p:restoredTop sz="94776"/>
  </p:normalViewPr>
  <p:slideViewPr>
    <p:cSldViewPr snapToGrid="0">
      <p:cViewPr>
        <p:scale>
          <a:sx n="79" d="100"/>
          <a:sy n="79" d="100"/>
        </p:scale>
        <p:origin x="-1008" y="8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A665C5-FD95-6C8F-F9CF-507726D74A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CE24973-1857-7BD4-D803-0F3859A5D5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E163C5F-8F51-D2C9-B9D8-0C5ED0B94F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D6B25D-FD41-4849-AE03-1D097D5377A0}" type="datetimeFigureOut">
              <a:rPr kumimoji="1" lang="ko-KR" altLang="en-US" smtClean="0"/>
              <a:t>2025. 6. 14.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03DEE43-2BC7-9085-A749-FF123031FF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1185326-010A-5ADF-40DA-780139BBE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32263-BAD9-8C4B-A80C-02FAFB6A9BD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212544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E5D8EA-C3AB-B76D-F342-7B5F49B4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21F9D1A-8697-D3B9-885B-4255644676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F5F14D8-B14F-A82C-660B-C4CD5FAC8B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D6B25D-FD41-4849-AE03-1D097D5377A0}" type="datetimeFigureOut">
              <a:rPr kumimoji="1" lang="ko-KR" altLang="en-US" smtClean="0"/>
              <a:t>2025. 6. 14.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444C71C-37D9-FE04-6C0E-D95BF51C9E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123270A-862F-E1A8-7D7A-FEF885812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32263-BAD9-8C4B-A80C-02FAFB6A9BD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111580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00BEC44-E738-D382-7E57-3519C025577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8A56F0F-2394-CD67-AB0B-AE932B94D7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10AB3A-82AE-79E0-5CAA-E6DDAB6273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D6B25D-FD41-4849-AE03-1D097D5377A0}" type="datetimeFigureOut">
              <a:rPr kumimoji="1" lang="ko-KR" altLang="en-US" smtClean="0"/>
              <a:t>2025. 6. 14.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9C092DB-6F35-AE97-0977-FC08535F1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FC77D05-B2FD-185F-C7B1-CDE75B5B30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32263-BAD9-8C4B-A80C-02FAFB6A9BD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314172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D3B46B-98A5-ED00-BCD2-EFA0FCFA4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2631A0E-B6A3-356C-F056-162F8506BB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28645F7-3D48-F46B-5DF1-2E3359A6FE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D6B25D-FD41-4849-AE03-1D097D5377A0}" type="datetimeFigureOut">
              <a:rPr kumimoji="1" lang="ko-KR" altLang="en-US" smtClean="0"/>
              <a:t>2025. 6. 14.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CD4E0CE-F102-19B7-1483-E43BA87628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48E138E-42F4-23E8-B8E7-A840B5409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32263-BAD9-8C4B-A80C-02FAFB6A9BD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602889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D1E25D-EBA1-EE86-8B24-B707C80DD4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218A443-D3F0-677D-A8EA-EC234E6011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615C137-9AC0-DAC8-5794-BCDA14D38C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D6B25D-FD41-4849-AE03-1D097D5377A0}" type="datetimeFigureOut">
              <a:rPr kumimoji="1" lang="ko-KR" altLang="en-US" smtClean="0"/>
              <a:t>2025. 6. 14.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F2843E4-0043-1C49-37D6-7672E35F98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4080AB2-9D39-746E-34AC-49AC83B8A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32263-BAD9-8C4B-A80C-02FAFB6A9BD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618174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9E5303-C3C5-DD2D-ACB0-95DF67E6A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5BE55DA-BE90-8BD1-338B-0B4EA58578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6420604-F626-C681-33E7-17DCB959B6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A024C7A-B3BA-00C1-4C29-9D05917A54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D6B25D-FD41-4849-AE03-1D097D5377A0}" type="datetimeFigureOut">
              <a:rPr kumimoji="1" lang="ko-KR" altLang="en-US" smtClean="0"/>
              <a:t>2025. 6. 14.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7EA2B88-23B8-6C1B-4BC7-CCF806F2B7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A014240-1D48-CE2C-F050-B4998F777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32263-BAD9-8C4B-A80C-02FAFB6A9BD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52328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26AB37-E6C8-3815-428E-CF391145E9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7B3B282-5C19-F0A6-9B2C-ABBA17C570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5435EBA-D5F9-050A-22EB-59E6F369D8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680CD3A-CEFF-B55B-0284-88B3F796C47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BAAA183-229C-CAEE-E318-5B52768A752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FADFA45-AA3E-D871-0849-C551FDCF85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D6B25D-FD41-4849-AE03-1D097D5377A0}" type="datetimeFigureOut">
              <a:rPr kumimoji="1" lang="ko-KR" altLang="en-US" smtClean="0"/>
              <a:t>2025. 6. 14.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1845682-6E22-67FC-ADE5-1F728DC677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A90E965-2545-7AD7-D948-B0153E0025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32263-BAD9-8C4B-A80C-02FAFB6A9BD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528625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00A01B-CDFD-93E8-CBCF-CE8E3E476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4029AFC-27DA-6CC9-6C61-5F01E8A468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D6B25D-FD41-4849-AE03-1D097D5377A0}" type="datetimeFigureOut">
              <a:rPr kumimoji="1" lang="ko-KR" altLang="en-US" smtClean="0"/>
              <a:t>2025. 6. 14.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C76ED87-EA04-51D7-EAB6-71F205850E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6AC81AB-65ED-F4E3-9A27-B93D55A9C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32263-BAD9-8C4B-A80C-02FAFB6A9BD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688744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C3472EE-D49F-C75C-AC05-D9E4EA92C7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D6B25D-FD41-4849-AE03-1D097D5377A0}" type="datetimeFigureOut">
              <a:rPr kumimoji="1" lang="ko-KR" altLang="en-US" smtClean="0"/>
              <a:t>2025. 6. 14.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CE771F6-A93F-10FC-D1D5-D77DDEC86D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ED60C95-74FC-668B-637F-959F0196AB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32263-BAD9-8C4B-A80C-02FAFB6A9BD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624993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509137-7581-7CF4-8B83-58A6B4D6E0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4E42DF2-9415-A131-2B21-D9048972C1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1FE368F-098D-1C19-84C7-98DE403BB4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ECE6E53-0C41-6E53-7E8B-53CED3B7B2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D6B25D-FD41-4849-AE03-1D097D5377A0}" type="datetimeFigureOut">
              <a:rPr kumimoji="1" lang="ko-KR" altLang="en-US" smtClean="0"/>
              <a:t>2025. 6. 14.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C8D9545-DABA-9145-7345-F2495D0F42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E4470D2-5C10-144D-6F8A-D38C1E89BF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32263-BAD9-8C4B-A80C-02FAFB6A9BD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841694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9AE000-26F1-425E-BE5C-251EE0193F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203A519-1E4E-EFAF-A2B8-DC543D2B4F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4F60533-BAE2-FBF5-80EF-E8410C72B0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1BDBA25-7CD2-FEF6-D852-A354037660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D6B25D-FD41-4849-AE03-1D097D5377A0}" type="datetimeFigureOut">
              <a:rPr kumimoji="1" lang="ko-KR" altLang="en-US" smtClean="0"/>
              <a:t>2025. 6. 14.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86851C4-F141-E388-BAE3-B3FBA0E31F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BA17B1D-06EF-AC63-68AE-28A914C55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32263-BAD9-8C4B-A80C-02FAFB6A9BD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799781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909F265-9F28-9E34-C7F3-201135DD9D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EA899D-3F72-346E-D4F9-F78F1AE415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86F5E71-5D58-78DD-4E5F-94063CB232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1D6B25D-FD41-4849-AE03-1D097D5377A0}" type="datetimeFigureOut">
              <a:rPr kumimoji="1" lang="ko-KR" altLang="en-US" smtClean="0"/>
              <a:t>2025. 6. 14.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93CE43E-0E2C-6C8A-EF92-28E125944B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F9B1FD2-BBCF-DAF0-F4BB-ACACF10830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6332263-BAD9-8C4B-A80C-02FAFB6A9BD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69108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6D93C1-A4F8-7C04-E5AB-DF001F9507E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ko-KR" dirty="0"/>
              <a:t>AI </a:t>
            </a:r>
            <a:r>
              <a:rPr kumimoji="1" lang="ko-KR" altLang="en-US" dirty="0"/>
              <a:t>실전 </a:t>
            </a:r>
            <a:r>
              <a:rPr kumimoji="1" lang="en-US" altLang="ko-KR" dirty="0"/>
              <a:t>5</a:t>
            </a:r>
            <a:r>
              <a:rPr kumimoji="1" lang="ko-KR" altLang="en-US" dirty="0"/>
              <a:t>주차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2A0A22F-60F9-D383-406E-CE481AFE337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ko-KR" dirty="0"/>
              <a:t>LLM</a:t>
            </a:r>
            <a:r>
              <a:rPr kumimoji="1" lang="ko-KR" altLang="en-US" dirty="0"/>
              <a:t>을 개조 해볼까</a:t>
            </a:r>
            <a:r>
              <a:rPr kumimoji="1" lang="en-US" altLang="ko-KR" dirty="0"/>
              <a:t>?</a:t>
            </a:r>
          </a:p>
          <a:p>
            <a:r>
              <a:rPr kumimoji="1" lang="en-US" altLang="ko-KR" dirty="0"/>
              <a:t>LLM </a:t>
            </a:r>
            <a:r>
              <a:rPr kumimoji="1" lang="ko-KR" altLang="en-US" dirty="0" err="1"/>
              <a:t>파인튜닝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965949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EABE85-1DE4-DE16-BCD8-9EA981DFF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SFT vs DPO</a:t>
            </a:r>
            <a:endParaRPr kumimoji="1" lang="ko-KR" altLang="en-US" dirty="0"/>
          </a:p>
        </p:txBody>
      </p:sp>
      <p:graphicFrame>
        <p:nvGraphicFramePr>
          <p:cNvPr id="5" name="내용 개체 틀 4">
            <a:extLst>
              <a:ext uri="{FF2B5EF4-FFF2-40B4-BE49-F238E27FC236}">
                <a16:creationId xmlns:a16="http://schemas.microsoft.com/office/drawing/2014/main" id="{CD4A05F9-1B1D-E9B2-2881-61AC71A5522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48997784"/>
              </p:ext>
            </p:extLst>
          </p:nvPr>
        </p:nvGraphicFramePr>
        <p:xfrm>
          <a:off x="838200" y="3115582"/>
          <a:ext cx="10515600" cy="1721460"/>
        </p:xfrm>
        <a:graphic>
          <a:graphicData uri="http://schemas.openxmlformats.org/drawingml/2006/table">
            <a:tbl>
              <a:tblPr/>
              <a:tblGrid>
                <a:gridCol w="3505200">
                  <a:extLst>
                    <a:ext uri="{9D8B030D-6E8A-4147-A177-3AD203B41FA5}">
                      <a16:colId xmlns:a16="http://schemas.microsoft.com/office/drawing/2014/main" val="246044548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2530068814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2224577753"/>
                    </a:ext>
                  </a:extLst>
                </a:gridCol>
              </a:tblGrid>
              <a:tr h="18023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>
                          <a:effectLst/>
                        </a:rPr>
                        <a:t>특징</a:t>
                      </a:r>
                      <a:endParaRPr lang="ko-KR" altLang="en-US" sz="1400">
                        <a:effectLst/>
                      </a:endParaRPr>
                    </a:p>
                  </a:txBody>
                  <a:tcPr marL="45057" marR="45057" marT="22529" marB="2252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400" b="1">
                          <a:effectLst/>
                        </a:rPr>
                        <a:t>SFT</a:t>
                      </a:r>
                      <a:endParaRPr lang="en" sz="1400">
                        <a:effectLst/>
                      </a:endParaRPr>
                    </a:p>
                  </a:txBody>
                  <a:tcPr marL="45057" marR="45057" marT="22529" marB="2252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400" b="1">
                          <a:effectLst/>
                        </a:rPr>
                        <a:t>DPO</a:t>
                      </a:r>
                      <a:endParaRPr lang="en" sz="1400">
                        <a:effectLst/>
                      </a:endParaRPr>
                    </a:p>
                  </a:txBody>
                  <a:tcPr marL="45057" marR="45057" marT="22529" marB="2252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9791172"/>
                  </a:ext>
                </a:extLst>
              </a:tr>
              <a:tr h="18023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>
                          <a:effectLst/>
                        </a:rPr>
                        <a:t>학습 목적</a:t>
                      </a:r>
                      <a:endParaRPr lang="ko-KR" altLang="en-US" sz="1400">
                        <a:effectLst/>
                      </a:endParaRPr>
                    </a:p>
                  </a:txBody>
                  <a:tcPr marL="45057" marR="45057" marT="22529" marB="2252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>
                          <a:effectLst/>
                        </a:rPr>
                        <a:t>정답 학습</a:t>
                      </a:r>
                    </a:p>
                  </a:txBody>
                  <a:tcPr marL="45057" marR="45057" marT="22529" marB="2252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>
                          <a:effectLst/>
                        </a:rPr>
                        <a:t>사용자 선호 학습</a:t>
                      </a:r>
                    </a:p>
                  </a:txBody>
                  <a:tcPr marL="45057" marR="45057" marT="22529" marB="2252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1803160"/>
                  </a:ext>
                </a:extLst>
              </a:tr>
              <a:tr h="315402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>
                          <a:effectLst/>
                        </a:rPr>
                        <a:t>데이터 형식</a:t>
                      </a:r>
                      <a:endParaRPr lang="ko-KR" altLang="en-US" sz="1400">
                        <a:effectLst/>
                      </a:endParaRPr>
                    </a:p>
                  </a:txBody>
                  <a:tcPr marL="45057" marR="45057" marT="22529" marB="2252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400">
                          <a:effectLst/>
                        </a:rPr>
                        <a:t>Prompt-Response </a:t>
                      </a:r>
                      <a:r>
                        <a:rPr lang="ko-KR" altLang="en-US" sz="1400">
                          <a:effectLst/>
                        </a:rPr>
                        <a:t>데이터</a:t>
                      </a:r>
                    </a:p>
                  </a:txBody>
                  <a:tcPr marL="45057" marR="45057" marT="22529" marB="2252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400">
                          <a:effectLst/>
                        </a:rPr>
                        <a:t>Prompt-Response + </a:t>
                      </a:r>
                      <a:r>
                        <a:rPr lang="ko-KR" altLang="en-US" sz="1400">
                          <a:effectLst/>
                        </a:rPr>
                        <a:t>선호도 비교 데이터</a:t>
                      </a:r>
                    </a:p>
                  </a:txBody>
                  <a:tcPr marL="45057" marR="45057" marT="22529" marB="2252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5624552"/>
                  </a:ext>
                </a:extLst>
              </a:tr>
              <a:tr h="315402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>
                          <a:effectLst/>
                        </a:rPr>
                        <a:t>손실 함수</a:t>
                      </a:r>
                      <a:endParaRPr lang="ko-KR" altLang="en-US" sz="1400">
                        <a:effectLst/>
                      </a:endParaRPr>
                    </a:p>
                  </a:txBody>
                  <a:tcPr marL="45057" marR="45057" marT="22529" marB="2252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400">
                          <a:effectLst/>
                        </a:rPr>
                        <a:t>Cross-Entropy Loss</a:t>
                      </a:r>
                    </a:p>
                  </a:txBody>
                  <a:tcPr marL="45057" marR="45057" marT="22529" marB="2252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400">
                          <a:effectLst/>
                        </a:rPr>
                        <a:t>Log-Sigmoid Loss (Ranking Loss)</a:t>
                      </a:r>
                    </a:p>
                  </a:txBody>
                  <a:tcPr marL="45057" marR="45057" marT="22529" marB="2252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1904494"/>
                  </a:ext>
                </a:extLst>
              </a:tr>
              <a:tr h="18023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>
                          <a:effectLst/>
                        </a:rPr>
                        <a:t>출력 성격</a:t>
                      </a:r>
                      <a:endParaRPr lang="ko-KR" altLang="en-US" sz="1400">
                        <a:effectLst/>
                      </a:endParaRPr>
                    </a:p>
                  </a:txBody>
                  <a:tcPr marL="45057" marR="45057" marT="22529" marB="2252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>
                          <a:effectLst/>
                        </a:rPr>
                        <a:t>데이터 의존적</a:t>
                      </a:r>
                    </a:p>
                  </a:txBody>
                  <a:tcPr marL="45057" marR="45057" marT="22529" marB="2252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>
                          <a:effectLst/>
                        </a:rPr>
                        <a:t>사용자 중심적</a:t>
                      </a:r>
                    </a:p>
                  </a:txBody>
                  <a:tcPr marL="45057" marR="45057" marT="22529" marB="2252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0041810"/>
                  </a:ext>
                </a:extLst>
              </a:tr>
              <a:tr h="315402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>
                          <a:effectLst/>
                        </a:rPr>
                        <a:t>적용 사례</a:t>
                      </a:r>
                      <a:endParaRPr lang="ko-KR" altLang="en-US" sz="1400">
                        <a:effectLst/>
                      </a:endParaRPr>
                    </a:p>
                  </a:txBody>
                  <a:tcPr marL="45057" marR="45057" marT="22529" marB="2252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>
                          <a:effectLst/>
                        </a:rPr>
                        <a:t>새로운 </a:t>
                      </a:r>
                      <a:r>
                        <a:rPr lang="en" sz="1400" dirty="0">
                          <a:effectLst/>
                        </a:rPr>
                        <a:t>Task </a:t>
                      </a:r>
                      <a:r>
                        <a:rPr lang="ko-KR" altLang="en-US" sz="1400" dirty="0">
                          <a:effectLst/>
                        </a:rPr>
                        <a:t>학습</a:t>
                      </a:r>
                    </a:p>
                  </a:txBody>
                  <a:tcPr marL="45057" marR="45057" marT="22529" marB="2252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>
                          <a:effectLst/>
                        </a:rPr>
                        <a:t>대화 품질 개선</a:t>
                      </a:r>
                      <a:r>
                        <a:rPr lang="en-US" altLang="ko-KR" sz="1400" dirty="0">
                          <a:effectLst/>
                        </a:rPr>
                        <a:t>, </a:t>
                      </a:r>
                      <a:r>
                        <a:rPr lang="ko-KR" altLang="en-US" sz="1400" dirty="0">
                          <a:effectLst/>
                        </a:rPr>
                        <a:t>사용자 피드백 반영</a:t>
                      </a:r>
                    </a:p>
                  </a:txBody>
                  <a:tcPr marL="45057" marR="45057" marT="22529" marB="2252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8599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503029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DDF05D-3D18-F449-6C16-F4AC0DCB6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err="1"/>
              <a:t>파인튜닝</a:t>
            </a:r>
            <a:r>
              <a:rPr kumimoji="1" lang="ko-KR" altLang="en-US" dirty="0"/>
              <a:t> 할 시간이 많이 없다면</a:t>
            </a:r>
            <a:r>
              <a:rPr kumimoji="1" lang="en-US" altLang="ko-KR" dirty="0"/>
              <a:t>?</a:t>
            </a:r>
            <a:endParaRPr kumimoji="1"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934D351-B239-3740-2756-4129B5A543E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kumimoji="1" lang="ko-KR" altLang="en-US" dirty="0"/>
              <a:t>외부의 데이터를 참고하여 </a:t>
            </a:r>
            <a:r>
              <a:rPr kumimoji="1" lang="ko-KR" altLang="en-US" dirty="0" err="1"/>
              <a:t>대답하겠금</a:t>
            </a:r>
            <a:r>
              <a:rPr kumimoji="1" lang="ko-KR" altLang="en-US" dirty="0"/>
              <a:t> 하는 </a:t>
            </a:r>
            <a:r>
              <a:rPr kumimoji="1" lang="en-US" altLang="ko-KR" dirty="0"/>
              <a:t>RAG </a:t>
            </a:r>
            <a:r>
              <a:rPr kumimoji="1" lang="ko-KR" altLang="en-US" dirty="0"/>
              <a:t>기법 사용하자</a:t>
            </a:r>
            <a:r>
              <a:rPr kumimoji="1" lang="en-US" altLang="ko-KR" dirty="0"/>
              <a:t>!</a:t>
            </a:r>
          </a:p>
          <a:p>
            <a:r>
              <a:rPr kumimoji="1" lang="ko-KR" altLang="en-US" dirty="0"/>
              <a:t>아래와 같은 문제 해결하기 위함이다</a:t>
            </a:r>
            <a:r>
              <a:rPr kumimoji="1" lang="en-US" altLang="ko-KR" dirty="0"/>
              <a:t>!(LLM </a:t>
            </a:r>
            <a:r>
              <a:rPr kumimoji="1" lang="ko-KR" altLang="en-US" dirty="0"/>
              <a:t>환격 문제 해결</a:t>
            </a:r>
            <a:r>
              <a:rPr kumimoji="1" lang="en-US" altLang="ko-KR" dirty="0"/>
              <a:t>)</a:t>
            </a:r>
            <a:endParaRPr kumimoji="1" lang="ko-KR" altLang="en-US" dirty="0"/>
          </a:p>
        </p:txBody>
      </p:sp>
      <p:pic>
        <p:nvPicPr>
          <p:cNvPr id="4098" name="Picture 2" descr="1.6 ChatGPT RAG 활용하기 - 바로 시작하는 ChatGPT">
            <a:extLst>
              <a:ext uri="{FF2B5EF4-FFF2-40B4-BE49-F238E27FC236}">
                <a16:creationId xmlns:a16="http://schemas.microsoft.com/office/drawing/2014/main" id="{D080EE76-D0E0-3648-37EC-D03CB514653B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826" y="2604641"/>
            <a:ext cx="5900174" cy="2793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3DB1567A-FE69-C8DA-855A-1278D3F7CB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3129" y="4136111"/>
            <a:ext cx="4500671" cy="2523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7840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BB9EB0-17CA-FCB5-2F61-4AD8611CC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MPO(</a:t>
            </a:r>
            <a:r>
              <a:rPr lang="en" altLang="ko-KR" dirty="0"/>
              <a:t>Meta Plan Optimization</a:t>
            </a:r>
            <a:r>
              <a:rPr lang="en-US" altLang="ko-KR" dirty="0"/>
              <a:t>)</a:t>
            </a:r>
            <a:endParaRPr kumimoji="1"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3B7C97E-D1F3-4745-FB18-F26675B805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175657"/>
            <a:ext cx="5682343" cy="5001306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에이전트의 계획 과정을 조정하기 위한 명확한 지침을 도입하고</a:t>
            </a:r>
            <a:r>
              <a:rPr lang="en-US" altLang="ko-KR" dirty="0"/>
              <a:t>, </a:t>
            </a:r>
            <a:r>
              <a:rPr lang="ko-KR" altLang="en-US" dirty="0"/>
              <a:t>에이전트의 피드백을 기반으로 지침을 구체화할 수 있는 기능을 제공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r>
              <a:rPr kumimoji="1" lang="ko-KR" altLang="en-US" dirty="0"/>
              <a:t>사용되는 리소스</a:t>
            </a:r>
            <a:r>
              <a:rPr kumimoji="1" lang="en-US" altLang="ko-KR" dirty="0"/>
              <a:t>,</a:t>
            </a:r>
            <a:r>
              <a:rPr kumimoji="1" lang="ko-KR" altLang="en-US" dirty="0"/>
              <a:t> 점수를 높게 받는다고 함</a:t>
            </a:r>
            <a:r>
              <a:rPr kumimoji="1" lang="en-US" altLang="ko-KR" dirty="0"/>
              <a:t>!(</a:t>
            </a:r>
            <a:r>
              <a:rPr kumimoji="1" lang="ko-KR" altLang="en-US" dirty="0"/>
              <a:t>하단 그림 참고</a:t>
            </a:r>
            <a:r>
              <a:rPr kumimoji="1" lang="en-US" altLang="ko-KR" dirty="0"/>
              <a:t>)</a:t>
            </a:r>
            <a:endParaRPr kumimoji="1" lang="ko-KR" alt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C545AE8-A364-0B03-B859-9145E776B1ED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916" y="1690688"/>
            <a:ext cx="5517886" cy="2430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19E6C9C-0D4C-BDFF-5086-F54F872E55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2402" y="4297410"/>
            <a:ext cx="4233370" cy="2298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1324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9674E985-D170-B2F5-54BC-4FE6E6B21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</a:t>
            </a:r>
            <a:br>
              <a:rPr lang="en-US" altLang="ko-KR" dirty="0"/>
            </a:br>
            <a:r>
              <a:rPr lang="en-US" altLang="ko-KR" dirty="0" err="1"/>
              <a:t>unsloth</a:t>
            </a:r>
            <a:r>
              <a:rPr lang="ko-KR" altLang="en-US" dirty="0" err="1"/>
              <a:t>으로</a:t>
            </a:r>
            <a:r>
              <a:rPr lang="ko-KR" altLang="en-US" dirty="0"/>
              <a:t> </a:t>
            </a:r>
            <a:r>
              <a:rPr lang="ko-KR" altLang="en-US" dirty="0" err="1"/>
              <a:t>파인튜닝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1A659889-C30A-EDCD-11BE-6EBC1A147B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ko-KR" dirty="0"/>
              <a:t>https://</a:t>
            </a:r>
            <a:r>
              <a:rPr lang="en" altLang="ko-KR" dirty="0" err="1"/>
              <a:t>colab.research.google.com</a:t>
            </a:r>
            <a:r>
              <a:rPr lang="en" altLang="ko-KR" dirty="0"/>
              <a:t>/</a:t>
            </a:r>
            <a:r>
              <a:rPr lang="en" altLang="ko-KR" dirty="0" err="1"/>
              <a:t>github</a:t>
            </a:r>
            <a:r>
              <a:rPr lang="en" altLang="ko-KR" dirty="0"/>
              <a:t>/</a:t>
            </a:r>
            <a:r>
              <a:rPr lang="en" altLang="ko-KR" dirty="0" err="1"/>
              <a:t>unslothai</a:t>
            </a:r>
            <a:r>
              <a:rPr lang="en" altLang="ko-KR" dirty="0"/>
              <a:t>/notebooks/blob/main/</a:t>
            </a:r>
            <a:r>
              <a:rPr lang="en" altLang="ko-KR" dirty="0" err="1"/>
              <a:t>nb</a:t>
            </a:r>
            <a:r>
              <a:rPr lang="en" altLang="ko-KR" dirty="0"/>
              <a:t>/Llama3.2_(1B_and_3B)-</a:t>
            </a:r>
            <a:r>
              <a:rPr lang="en" altLang="ko-KR" dirty="0" err="1"/>
              <a:t>Conversational.ipynb#scrollTo</a:t>
            </a:r>
            <a:r>
              <a:rPr lang="en" altLang="ko-KR" dirty="0"/>
              <a:t>=</a:t>
            </a:r>
            <a:r>
              <a:rPr lang="en" altLang="ko-KR" dirty="0" err="1"/>
              <a:t>FOYXyGpVCK</a:t>
            </a:r>
            <a:r>
              <a:rPr lang="en" altLang="ko-KR" dirty="0"/>
              <a:t>-V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185239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91A648B3-64EA-DD62-BA63-EAA4AC81E2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패키지 설치</a:t>
            </a:r>
          </a:p>
        </p:txBody>
      </p:sp>
      <p:pic>
        <p:nvPicPr>
          <p:cNvPr id="7" name="내용 개체 틀 6" descr="텍스트, 스크린샷,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AF74374-6727-68A3-523A-0C8306E8F4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2650" y="1825625"/>
            <a:ext cx="10246699" cy="4351338"/>
          </a:xfrm>
        </p:spPr>
      </p:pic>
    </p:spTree>
    <p:extLst>
      <p:ext uri="{BB962C8B-B14F-4D97-AF65-F5344CB8AC3E}">
        <p14:creationId xmlns:p14="http://schemas.microsoft.com/office/powerpoint/2010/main" val="18741500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0C46B8-C44E-B464-AC4E-2F9A342EDB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모델 불러오기</a:t>
            </a:r>
          </a:p>
        </p:txBody>
      </p:sp>
      <p:pic>
        <p:nvPicPr>
          <p:cNvPr id="5" name="내용 개체 틀 4" descr="텍스트, 스크린샷, 소프트웨어, 운영 체제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76E8BD1-DA93-8EC5-22FD-F4F86D7C07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69498" y="1825624"/>
            <a:ext cx="4980588" cy="4866877"/>
          </a:xfrm>
        </p:spPr>
      </p:pic>
    </p:spTree>
    <p:extLst>
      <p:ext uri="{BB962C8B-B14F-4D97-AF65-F5344CB8AC3E}">
        <p14:creationId xmlns:p14="http://schemas.microsoft.com/office/powerpoint/2010/main" val="38012805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15BA02-C909-6FC8-24AB-33BC8F5AC2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err="1"/>
              <a:t>Peft</a:t>
            </a:r>
            <a:r>
              <a:rPr kumimoji="1" lang="en-US" altLang="ko-KR" dirty="0"/>
              <a:t> </a:t>
            </a:r>
            <a:r>
              <a:rPr kumimoji="1" lang="ko-KR" altLang="en-US" dirty="0"/>
              <a:t>설정</a:t>
            </a:r>
          </a:p>
        </p:txBody>
      </p:sp>
      <p:pic>
        <p:nvPicPr>
          <p:cNvPr id="5" name="내용 개체 틀 4" descr="텍스트, 스크린샷, 소프트웨어, 멀티미디어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2F120B2-5CBE-5EBF-5BA8-E4C8EB16DB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76078" y="1825625"/>
            <a:ext cx="8439843" cy="4351338"/>
          </a:xfrm>
        </p:spPr>
      </p:pic>
    </p:spTree>
    <p:extLst>
      <p:ext uri="{BB962C8B-B14F-4D97-AF65-F5344CB8AC3E}">
        <p14:creationId xmlns:p14="http://schemas.microsoft.com/office/powerpoint/2010/main" val="20020186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CFBAE2-10F7-48AD-934B-B32DCD4133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모델 </a:t>
            </a:r>
            <a:r>
              <a:rPr kumimoji="1" lang="ko-KR" altLang="en-US" dirty="0" err="1"/>
              <a:t>포멧</a:t>
            </a:r>
            <a:r>
              <a:rPr kumimoji="1" lang="ko-KR" altLang="en-US" dirty="0"/>
              <a:t> 설정 및 데이터 불러오기</a:t>
            </a:r>
          </a:p>
        </p:txBody>
      </p:sp>
      <p:pic>
        <p:nvPicPr>
          <p:cNvPr id="5" name="내용 개체 틀 4" descr="텍스트, 스크린샷, 소프트웨어, 멀티미디어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41049938-8AA7-2E61-5378-27C2C34F42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58219" y="1825625"/>
            <a:ext cx="7875562" cy="4351338"/>
          </a:xfrm>
        </p:spPr>
      </p:pic>
    </p:spTree>
    <p:extLst>
      <p:ext uri="{BB962C8B-B14F-4D97-AF65-F5344CB8AC3E}">
        <p14:creationId xmlns:p14="http://schemas.microsoft.com/office/powerpoint/2010/main" val="16792399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3381C5-C48F-A391-FCA3-AB31E9CED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내용 개체 틀 4" descr="텍스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E69AA45-6240-89E2-1824-638F9F2B41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71650" y="2464594"/>
            <a:ext cx="8648700" cy="3073400"/>
          </a:xfrm>
        </p:spPr>
      </p:pic>
    </p:spTree>
    <p:extLst>
      <p:ext uri="{BB962C8B-B14F-4D97-AF65-F5344CB8AC3E}">
        <p14:creationId xmlns:p14="http://schemas.microsoft.com/office/powerpoint/2010/main" val="16214822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D58101-782B-2F87-C02A-21ECBBCBA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SFT Trainer </a:t>
            </a:r>
            <a:r>
              <a:rPr kumimoji="1" lang="ko-KR" altLang="en-US" dirty="0"/>
              <a:t>설정</a:t>
            </a:r>
          </a:p>
        </p:txBody>
      </p:sp>
      <p:pic>
        <p:nvPicPr>
          <p:cNvPr id="5" name="내용 개체 틀 4" descr="텍스트, 스크린샷, 소프트웨어, 운영 체제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41012FBD-450A-06EA-AD8E-B2246C2D27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70172" y="192767"/>
            <a:ext cx="6551714" cy="6951751"/>
          </a:xfrm>
        </p:spPr>
      </p:pic>
    </p:spTree>
    <p:extLst>
      <p:ext uri="{BB962C8B-B14F-4D97-AF65-F5344CB8AC3E}">
        <p14:creationId xmlns:p14="http://schemas.microsoft.com/office/powerpoint/2010/main" val="27856330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54696C-D852-5F43-DB6F-2514DD150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LLM </a:t>
            </a:r>
            <a:r>
              <a:rPr kumimoji="1" lang="ko-KR" altLang="en-US" dirty="0"/>
              <a:t>생태계는</a:t>
            </a:r>
            <a:r>
              <a:rPr kumimoji="1" lang="en-US" altLang="ko-KR" dirty="0"/>
              <a:t>?</a:t>
            </a:r>
            <a:endParaRPr kumimoji="1" lang="ko-KR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22BB590-A423-1768-BB4C-790E08338121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8200" y="1825626"/>
            <a:ext cx="3843932" cy="2154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1CE3840-025E-C1F2-626B-0184400992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212271"/>
            <a:ext cx="5804647" cy="5964692"/>
          </a:xfrm>
        </p:spPr>
        <p:txBody>
          <a:bodyPr>
            <a:normAutofit fontScale="92500"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Transformer </a:t>
            </a:r>
            <a:r>
              <a:rPr lang="ko-KR" altLang="en-US" dirty="0"/>
              <a:t>구조를 활용하여 언어 분류를 넘어서 생성형 모델로 발전 진행중에 있음</a:t>
            </a:r>
            <a:r>
              <a:rPr lang="en-US" altLang="ko-KR" dirty="0"/>
              <a:t>.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생성의 분야는 번역</a:t>
            </a:r>
            <a:r>
              <a:rPr lang="en-US" altLang="ko-KR" dirty="0"/>
              <a:t>,</a:t>
            </a:r>
            <a:r>
              <a:rPr lang="ko-KR" altLang="en-US" dirty="0"/>
              <a:t> 텍스트 생성</a:t>
            </a:r>
            <a:r>
              <a:rPr lang="en-US" altLang="ko-KR" dirty="0"/>
              <a:t>,</a:t>
            </a:r>
            <a:r>
              <a:rPr lang="ko-KR" altLang="en-US" dirty="0"/>
              <a:t> 분류 등등 여러 분야 확장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질문에 대한 대답을 이해하기 위해 여러 데이터들을 넣어서 학습하는 </a:t>
            </a:r>
            <a:r>
              <a:rPr lang="ko-KR" altLang="en-US" dirty="0" err="1"/>
              <a:t>멀티모달</a:t>
            </a:r>
            <a:r>
              <a:rPr lang="ko-KR" altLang="en-US" dirty="0"/>
              <a:t> 형식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사진</a:t>
            </a:r>
            <a:r>
              <a:rPr lang="en-US" altLang="ko-KR" dirty="0"/>
              <a:t>,</a:t>
            </a:r>
            <a:r>
              <a:rPr lang="ko-KR" altLang="en-US" dirty="0"/>
              <a:t> 영상</a:t>
            </a:r>
            <a:r>
              <a:rPr lang="en-US" altLang="ko-KR" dirty="0"/>
              <a:t>,</a:t>
            </a:r>
            <a:r>
              <a:rPr lang="ko-KR" altLang="en-US" dirty="0"/>
              <a:t> 음성 등 입력과 출력을 함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ko-KR" altLang="en-US" dirty="0"/>
          </a:p>
        </p:txBody>
      </p:sp>
      <p:pic>
        <p:nvPicPr>
          <p:cNvPr id="1030" name="Picture 6" descr="MM-LLM의 주요 구조">
            <a:extLst>
              <a:ext uri="{FF2B5EF4-FFF2-40B4-BE49-F238E27FC236}">
                <a16:creationId xmlns:a16="http://schemas.microsoft.com/office/drawing/2014/main" id="{89CAAC22-E99D-396B-F9AC-E0776F4733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153" y="4391124"/>
            <a:ext cx="5804648" cy="1806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9472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3722EF-1960-6E24-A642-DDFD00A02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데이터 </a:t>
            </a:r>
            <a:r>
              <a:rPr kumimoji="1" lang="ko-KR" altLang="en-US" dirty="0" err="1"/>
              <a:t>전처리</a:t>
            </a:r>
            <a:endParaRPr kumimoji="1" lang="ko-KR" altLang="en-US" dirty="0"/>
          </a:p>
        </p:txBody>
      </p:sp>
      <p:pic>
        <p:nvPicPr>
          <p:cNvPr id="5" name="내용 개체 틀 4" descr="텍스트, 스크린샷, 소프트웨어, 멀티미디어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F5B5E17-439D-EE5F-465D-44C3F7C227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16050" y="1874044"/>
            <a:ext cx="9359900" cy="4254500"/>
          </a:xfrm>
        </p:spPr>
      </p:pic>
    </p:spTree>
    <p:extLst>
      <p:ext uri="{BB962C8B-B14F-4D97-AF65-F5344CB8AC3E}">
        <p14:creationId xmlns:p14="http://schemas.microsoft.com/office/powerpoint/2010/main" val="22117734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C86D66-826A-9C49-5C4D-DC87F63E3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내용 개체 틀 4" descr="텍스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001C0A3-2ABF-111C-7543-1DC17B2096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16050" y="2464594"/>
            <a:ext cx="9359900" cy="3073400"/>
          </a:xfrm>
        </p:spPr>
      </p:pic>
    </p:spTree>
    <p:extLst>
      <p:ext uri="{BB962C8B-B14F-4D97-AF65-F5344CB8AC3E}">
        <p14:creationId xmlns:p14="http://schemas.microsoft.com/office/powerpoint/2010/main" val="16619156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75BDBE-9327-FC3F-B3CE-883E223AB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err="1"/>
              <a:t>파인튜닝</a:t>
            </a:r>
            <a:r>
              <a:rPr kumimoji="1" lang="ko-KR" altLang="en-US" dirty="0"/>
              <a:t> 시작</a:t>
            </a:r>
          </a:p>
        </p:txBody>
      </p:sp>
      <p:pic>
        <p:nvPicPr>
          <p:cNvPr id="9" name="내용 개체 틀 8" descr="스크린샷, 텍스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DAF7E26-13BA-4DBC-9E1A-3CF4795C24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27250" y="2699544"/>
            <a:ext cx="7937500" cy="2603500"/>
          </a:xfrm>
        </p:spPr>
      </p:pic>
    </p:spTree>
    <p:extLst>
      <p:ext uri="{BB962C8B-B14F-4D97-AF65-F5344CB8AC3E}">
        <p14:creationId xmlns:p14="http://schemas.microsoft.com/office/powerpoint/2010/main" val="18416286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AB5C81-A4AD-2DAE-1B98-038D1B28B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추론하기</a:t>
            </a:r>
          </a:p>
        </p:txBody>
      </p:sp>
      <p:pic>
        <p:nvPicPr>
          <p:cNvPr id="9" name="내용 개체 틀 8" descr="텍스트, 스크린샷, 소프트웨어, 멀티미디어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B422A144-3D35-79C9-4D3A-BE9F48CE30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90791" y="1825625"/>
            <a:ext cx="8010417" cy="4351338"/>
          </a:xfrm>
        </p:spPr>
      </p:pic>
    </p:spTree>
    <p:extLst>
      <p:ext uri="{BB962C8B-B14F-4D97-AF65-F5344CB8AC3E}">
        <p14:creationId xmlns:p14="http://schemas.microsoft.com/office/powerpoint/2010/main" val="11472829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E55A68-6084-62E9-0B79-EC93FDD70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모델 및 </a:t>
            </a:r>
            <a:r>
              <a:rPr kumimoji="1" lang="en-US" altLang="ko-KR" dirty="0"/>
              <a:t>lora</a:t>
            </a:r>
            <a:r>
              <a:rPr kumimoji="1" lang="ko-KR" altLang="en-US" dirty="0"/>
              <a:t> 저장</a:t>
            </a:r>
          </a:p>
        </p:txBody>
      </p:sp>
      <p:pic>
        <p:nvPicPr>
          <p:cNvPr id="5" name="내용 개체 틀 4" descr="텍스트, 스크린샷,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3443169-3A80-8FD0-D8E6-38760189F3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03456" y="1690688"/>
            <a:ext cx="7185088" cy="5249712"/>
          </a:xfrm>
        </p:spPr>
      </p:pic>
    </p:spTree>
    <p:extLst>
      <p:ext uri="{BB962C8B-B14F-4D97-AF65-F5344CB8AC3E}">
        <p14:creationId xmlns:p14="http://schemas.microsoft.com/office/powerpoint/2010/main" val="32529591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8A0955-4CAD-70A1-8E0E-0333188C18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err="1"/>
              <a:t>파인튜닝</a:t>
            </a:r>
            <a:r>
              <a:rPr kumimoji="1" lang="ko-KR" altLang="en-US" dirty="0"/>
              <a:t> 필요한 이유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BA0DB1C-0FAC-3624-D87E-698A0CFD2D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3360" y="816429"/>
            <a:ext cx="5539154" cy="5676446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kumimoji="1" lang="en-US" altLang="ko-KR" dirty="0"/>
              <a:t>LLM </a:t>
            </a:r>
            <a:r>
              <a:rPr kumimoji="1" lang="ko-KR" altLang="en-US" dirty="0"/>
              <a:t>모델로는 모든 대답을 </a:t>
            </a:r>
            <a:r>
              <a:rPr kumimoji="1" lang="ko-KR" altLang="en-US" dirty="0" err="1"/>
              <a:t>하겠금</a:t>
            </a:r>
            <a:r>
              <a:rPr kumimoji="1" lang="ko-KR" altLang="en-US" dirty="0"/>
              <a:t> 생성하지만</a:t>
            </a:r>
            <a:r>
              <a:rPr kumimoji="1" lang="en-US" altLang="ko-KR" dirty="0"/>
              <a:t>,</a:t>
            </a:r>
            <a:r>
              <a:rPr kumimoji="1" lang="ko-KR" altLang="en-US" dirty="0"/>
              <a:t> 모든 분야를 정확하게 대답할 수 없음</a:t>
            </a:r>
            <a:r>
              <a:rPr kumimoji="1" lang="en-US" altLang="ko-KR" dirty="0"/>
              <a:t>.</a:t>
            </a:r>
          </a:p>
          <a:p>
            <a:pPr>
              <a:lnSpc>
                <a:spcPct val="150000"/>
              </a:lnSpc>
            </a:pPr>
            <a:r>
              <a:rPr kumimoji="1" lang="ko-KR" altLang="en-US" dirty="0"/>
              <a:t>다양한 기업에서 특정한 데이터로 학습하여 결과를 좋게</a:t>
            </a:r>
            <a:r>
              <a:rPr kumimoji="1" lang="en-US" altLang="ko-KR" dirty="0"/>
              <a:t>,</a:t>
            </a:r>
            <a:r>
              <a:rPr kumimoji="1" lang="ko-KR" altLang="en-US" dirty="0"/>
              <a:t> 새롭게 </a:t>
            </a:r>
            <a:r>
              <a:rPr kumimoji="1" lang="ko-KR" altLang="en-US" dirty="0" err="1"/>
              <a:t>만듬</a:t>
            </a:r>
            <a:r>
              <a:rPr kumimoji="1" lang="en-US" altLang="ko-KR" dirty="0"/>
              <a:t>.</a:t>
            </a:r>
          </a:p>
          <a:p>
            <a:pPr lvl="1">
              <a:lnSpc>
                <a:spcPct val="150000"/>
              </a:lnSpc>
            </a:pPr>
            <a:r>
              <a:rPr kumimoji="1" lang="en-US" altLang="ko-KR" dirty="0"/>
              <a:t>Ex) ChatGPT-4.5</a:t>
            </a:r>
            <a:r>
              <a:rPr kumimoji="1" lang="ko-KR" altLang="en-US" dirty="0"/>
              <a:t> 문제 해결능력은 기존보다 떨어졌으나</a:t>
            </a:r>
            <a:r>
              <a:rPr kumimoji="1" lang="en-US" altLang="ko-KR" dirty="0"/>
              <a:t>,</a:t>
            </a:r>
            <a:r>
              <a:rPr kumimoji="1" lang="ko-KR" altLang="en-US" dirty="0"/>
              <a:t> 문해력은 더 좋은 모델</a:t>
            </a:r>
          </a:p>
        </p:txBody>
      </p:sp>
      <p:pic>
        <p:nvPicPr>
          <p:cNvPr id="3074" name="Picture 2" descr="랭체인으로 LLM 기반의 AI 서비스 개발하기: 2.1.1 파인튜닝">
            <a:extLst>
              <a:ext uri="{FF2B5EF4-FFF2-40B4-BE49-F238E27FC236}">
                <a16:creationId xmlns:a16="http://schemas.microsoft.com/office/drawing/2014/main" id="{3FDE6536-6535-C0AB-6F41-8D29A82199F6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599"/>
          <a:stretch>
            <a:fillRect/>
          </a:stretch>
        </p:blipFill>
        <p:spPr bwMode="auto">
          <a:xfrm>
            <a:off x="119743" y="1825626"/>
            <a:ext cx="5534456" cy="2272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FBB5A56D-55A0-668E-3BBF-FA6726B357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161"/>
          <a:stretch>
            <a:fillRect/>
          </a:stretch>
        </p:blipFill>
        <p:spPr bwMode="auto">
          <a:xfrm>
            <a:off x="119743" y="4233410"/>
            <a:ext cx="5539154" cy="2084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66965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E05676-9975-AC26-54B8-1903EED81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err="1"/>
              <a:t>파인튜닝의</a:t>
            </a:r>
            <a:r>
              <a:rPr kumimoji="1" lang="ko-KR" altLang="en-US" dirty="0"/>
              <a:t> 핵심</a:t>
            </a:r>
            <a:r>
              <a:rPr kumimoji="1" lang="en-US" altLang="ko-KR" dirty="0"/>
              <a:t>!</a:t>
            </a:r>
            <a:endParaRPr kumimoji="1"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7CD380D-BF82-C074-8147-832464230F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249886" y="1825625"/>
            <a:ext cx="4103914" cy="4351338"/>
          </a:xfrm>
        </p:spPr>
        <p:txBody>
          <a:bodyPr/>
          <a:lstStyle/>
          <a:p>
            <a:r>
              <a:rPr kumimoji="1" lang="ko-KR" altLang="en-US" dirty="0"/>
              <a:t>빨리 파라미터 수정하고</a:t>
            </a:r>
            <a:endParaRPr kumimoji="1" lang="en-US" altLang="ko-KR" dirty="0"/>
          </a:p>
          <a:p>
            <a:r>
              <a:rPr kumimoji="1" lang="ko-KR" altLang="en-US" dirty="0"/>
              <a:t>빨리 학습하고</a:t>
            </a:r>
            <a:endParaRPr kumimoji="1" lang="en-US" altLang="ko-KR" dirty="0"/>
          </a:p>
          <a:p>
            <a:r>
              <a:rPr kumimoji="1" lang="ko-KR" altLang="en-US" dirty="0"/>
              <a:t>적게 리소스 </a:t>
            </a:r>
            <a:r>
              <a:rPr kumimoji="1" lang="ko-KR" altLang="en-US" dirty="0" err="1"/>
              <a:t>먹는것</a:t>
            </a:r>
            <a:r>
              <a:rPr kumimoji="1" lang="en-US" altLang="ko-KR" dirty="0"/>
              <a:t>!</a:t>
            </a:r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EDE8FAD3-4947-A269-BFC7-8E49ADA1384F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271" y="2299380"/>
            <a:ext cx="6451237" cy="2867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25264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89238F-9A27-2341-A582-A4BBDCDC9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SFT Trainer</a:t>
            </a:r>
            <a:endParaRPr kumimoji="1"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C22ACB6-DFA5-4D1F-6A3B-CAD350DB6E3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anchor="ctr"/>
          <a:lstStyle/>
          <a:p>
            <a:pPr>
              <a:lnSpc>
                <a:spcPct val="150000"/>
              </a:lnSpc>
            </a:pPr>
            <a:r>
              <a:rPr kumimoji="1" lang="ko-KR" altLang="en-US" dirty="0"/>
              <a:t>특정 도메인에 맞추어 </a:t>
            </a:r>
            <a:r>
              <a:rPr kumimoji="1" lang="en-US" altLang="ko-KR" dirty="0"/>
              <a:t>LLM </a:t>
            </a:r>
            <a:r>
              <a:rPr kumimoji="1" lang="ko-KR" altLang="en-US" dirty="0"/>
              <a:t>학습하는 것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7A6CFDF5-C1E0-65DF-1638-02B5F2C13D9F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513435"/>
            <a:ext cx="5181600" cy="2975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22900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8A9F95-A68A-F765-F2AB-7370B4BAB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Trainer vs SFT Trainer</a:t>
            </a:r>
            <a:endParaRPr kumimoji="1" lang="ko-KR" altLang="en-US" dirty="0"/>
          </a:p>
        </p:txBody>
      </p:sp>
      <p:graphicFrame>
        <p:nvGraphicFramePr>
          <p:cNvPr id="6" name="내용 개체 틀 5">
            <a:extLst>
              <a:ext uri="{FF2B5EF4-FFF2-40B4-BE49-F238E27FC236}">
                <a16:creationId xmlns:a16="http://schemas.microsoft.com/office/drawing/2014/main" id="{94FDC4B2-1462-86F5-E281-E84767F0760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35215301"/>
              </p:ext>
            </p:extLst>
          </p:nvPr>
        </p:nvGraphicFramePr>
        <p:xfrm>
          <a:off x="838200" y="1841955"/>
          <a:ext cx="10303329" cy="4426410"/>
        </p:xfrm>
        <a:graphic>
          <a:graphicData uri="http://schemas.openxmlformats.org/drawingml/2006/table">
            <a:tbl>
              <a:tblPr/>
              <a:tblGrid>
                <a:gridCol w="3434443">
                  <a:extLst>
                    <a:ext uri="{9D8B030D-6E8A-4147-A177-3AD203B41FA5}">
                      <a16:colId xmlns:a16="http://schemas.microsoft.com/office/drawing/2014/main" val="27766398"/>
                    </a:ext>
                  </a:extLst>
                </a:gridCol>
                <a:gridCol w="3434443">
                  <a:extLst>
                    <a:ext uri="{9D8B030D-6E8A-4147-A177-3AD203B41FA5}">
                      <a16:colId xmlns:a16="http://schemas.microsoft.com/office/drawing/2014/main" val="197997235"/>
                    </a:ext>
                  </a:extLst>
                </a:gridCol>
                <a:gridCol w="3434443">
                  <a:extLst>
                    <a:ext uri="{9D8B030D-6E8A-4147-A177-3AD203B41FA5}">
                      <a16:colId xmlns:a16="http://schemas.microsoft.com/office/drawing/2014/main" val="1284768136"/>
                    </a:ext>
                  </a:extLst>
                </a:gridCol>
              </a:tblGrid>
              <a:tr h="643480">
                <a:tc>
                  <a:txBody>
                    <a:bodyPr/>
                    <a:lstStyle/>
                    <a:p>
                      <a:pPr algn="ctr"/>
                      <a:r>
                        <a:rPr lang="en" sz="1400" b="1" dirty="0">
                          <a:effectLst/>
                        </a:rPr>
                        <a:t>Feature</a:t>
                      </a:r>
                      <a:endParaRPr lang="en" sz="1400" dirty="0">
                        <a:effectLst/>
                      </a:endParaRPr>
                    </a:p>
                  </a:txBody>
                  <a:tcPr marL="39237" marR="39237" marT="39237" marB="3923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7979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400" b="1">
                          <a:effectLst/>
                        </a:rPr>
                        <a:t>Trainer</a:t>
                      </a:r>
                      <a:endParaRPr lang="en" sz="1400">
                        <a:effectLst/>
                      </a:endParaRPr>
                    </a:p>
                  </a:txBody>
                  <a:tcPr marL="39237" marR="39237" marT="39237" marB="3923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7979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400" b="1">
                          <a:effectLst/>
                        </a:rPr>
                        <a:t>SFTTrainer</a:t>
                      </a:r>
                      <a:br>
                        <a:rPr lang="en" sz="1400">
                          <a:effectLst/>
                        </a:rPr>
                      </a:br>
                      <a:r>
                        <a:rPr lang="en" sz="1400" b="1">
                          <a:effectLst/>
                        </a:rPr>
                        <a:t>(Supervised fine-tuning of pre-trained models)</a:t>
                      </a:r>
                      <a:endParaRPr lang="en" sz="1400">
                        <a:effectLst/>
                      </a:endParaRPr>
                    </a:p>
                  </a:txBody>
                  <a:tcPr marL="39237" marR="39237" marT="39237" marB="3923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7979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736092"/>
                  </a:ext>
                </a:extLst>
              </a:tr>
              <a:tr h="617976">
                <a:tc>
                  <a:txBody>
                    <a:bodyPr/>
                    <a:lstStyle/>
                    <a:p>
                      <a:pPr algn="ctr"/>
                      <a:r>
                        <a:rPr lang="en" sz="1400" b="1">
                          <a:effectLst/>
                        </a:rPr>
                        <a:t>Purpose</a:t>
                      </a:r>
                      <a:endParaRPr lang="en" sz="1400">
                        <a:effectLst/>
                      </a:endParaRPr>
                    </a:p>
                  </a:txBody>
                  <a:tcPr marL="39237" marR="39237" marT="39237" marB="39237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7979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400">
                          <a:solidFill>
                            <a:srgbClr val="000000"/>
                          </a:solidFill>
                          <a:effectLst/>
                        </a:rPr>
                        <a:t>General –purpose training from scratch</a:t>
                      </a:r>
                      <a:endParaRPr lang="en" sz="1400">
                        <a:effectLst/>
                      </a:endParaRPr>
                    </a:p>
                  </a:txBody>
                  <a:tcPr marL="39237" marR="39237" marT="39237" marB="39237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7979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400">
                          <a:solidFill>
                            <a:srgbClr val="000000"/>
                          </a:solidFill>
                          <a:effectLst/>
                        </a:rPr>
                        <a:t>Supervised fine-tuning of pre-trained models</a:t>
                      </a:r>
                      <a:endParaRPr lang="en" sz="1400">
                        <a:effectLst/>
                      </a:endParaRPr>
                    </a:p>
                  </a:txBody>
                  <a:tcPr marL="39237" marR="39237" marT="39237" marB="39237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7979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8504134"/>
                  </a:ext>
                </a:extLst>
              </a:tr>
              <a:tr h="617976">
                <a:tc>
                  <a:txBody>
                    <a:bodyPr/>
                    <a:lstStyle/>
                    <a:p>
                      <a:pPr algn="ctr"/>
                      <a:r>
                        <a:rPr lang="en" sz="1400" b="1">
                          <a:solidFill>
                            <a:srgbClr val="000000"/>
                          </a:solidFill>
                          <a:effectLst/>
                        </a:rPr>
                        <a:t>Customization</a:t>
                      </a:r>
                      <a:endParaRPr lang="en" sz="1400">
                        <a:effectLst/>
                      </a:endParaRPr>
                    </a:p>
                  </a:txBody>
                  <a:tcPr marL="39237" marR="39237" marT="39237" marB="3923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400">
                          <a:solidFill>
                            <a:srgbClr val="000000"/>
                          </a:solidFill>
                          <a:effectLst/>
                        </a:rPr>
                        <a:t>Highly customizable</a:t>
                      </a:r>
                      <a:endParaRPr lang="en" sz="1400">
                        <a:effectLst/>
                      </a:endParaRPr>
                    </a:p>
                  </a:txBody>
                  <a:tcPr marL="39237" marR="39237" marT="39237" marB="3923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400">
                          <a:solidFill>
                            <a:srgbClr val="000000"/>
                          </a:solidFill>
                          <a:effectLst/>
                        </a:rPr>
                        <a:t>Simpler interface with fewer options</a:t>
                      </a:r>
                      <a:endParaRPr lang="en" sz="1400">
                        <a:effectLst/>
                      </a:endParaRPr>
                    </a:p>
                  </a:txBody>
                  <a:tcPr marL="39237" marR="39237" marT="39237" marB="3923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81243534"/>
                  </a:ext>
                </a:extLst>
              </a:tr>
              <a:tr h="617976">
                <a:tc>
                  <a:txBody>
                    <a:bodyPr/>
                    <a:lstStyle/>
                    <a:p>
                      <a:pPr algn="ctr"/>
                      <a:r>
                        <a:rPr lang="en" sz="1400" b="1">
                          <a:solidFill>
                            <a:srgbClr val="000000"/>
                          </a:solidFill>
                          <a:effectLst/>
                        </a:rPr>
                        <a:t>Training workflow</a:t>
                      </a:r>
                      <a:endParaRPr lang="en" sz="1400">
                        <a:effectLst/>
                      </a:endParaRPr>
                    </a:p>
                  </a:txBody>
                  <a:tcPr marL="39237" marR="39237" marT="39237" marB="3923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400">
                          <a:solidFill>
                            <a:srgbClr val="000000"/>
                          </a:solidFill>
                          <a:effectLst/>
                        </a:rPr>
                        <a:t>Handles complex workflow</a:t>
                      </a:r>
                      <a:endParaRPr lang="en" sz="1400">
                        <a:effectLst/>
                      </a:endParaRPr>
                    </a:p>
                  </a:txBody>
                  <a:tcPr marL="39237" marR="39237" marT="39237" marB="3923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400">
                          <a:solidFill>
                            <a:srgbClr val="000000"/>
                          </a:solidFill>
                          <a:effectLst/>
                        </a:rPr>
                        <a:t>Streamlined workflow</a:t>
                      </a:r>
                      <a:endParaRPr lang="en" sz="1400">
                        <a:effectLst/>
                      </a:endParaRPr>
                    </a:p>
                  </a:txBody>
                  <a:tcPr marL="39237" marR="39237" marT="39237" marB="3923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4745569"/>
                  </a:ext>
                </a:extLst>
              </a:tr>
              <a:tr h="617976">
                <a:tc>
                  <a:txBody>
                    <a:bodyPr/>
                    <a:lstStyle/>
                    <a:p>
                      <a:pPr algn="ctr"/>
                      <a:r>
                        <a:rPr lang="en" sz="1400" b="1" dirty="0">
                          <a:solidFill>
                            <a:srgbClr val="000000"/>
                          </a:solidFill>
                          <a:effectLst/>
                        </a:rPr>
                        <a:t>Data requirements</a:t>
                      </a:r>
                      <a:endParaRPr lang="en" sz="1400" dirty="0">
                        <a:effectLst/>
                      </a:endParaRPr>
                    </a:p>
                  </a:txBody>
                  <a:tcPr marL="39237" marR="39237" marT="39237" marB="3923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400">
                          <a:solidFill>
                            <a:srgbClr val="000000"/>
                          </a:solidFill>
                          <a:effectLst/>
                        </a:rPr>
                        <a:t>Large datasets</a:t>
                      </a:r>
                      <a:endParaRPr lang="en" sz="1400">
                        <a:effectLst/>
                      </a:endParaRPr>
                    </a:p>
                  </a:txBody>
                  <a:tcPr marL="39237" marR="39237" marT="39237" marB="3923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400">
                          <a:solidFill>
                            <a:srgbClr val="000000"/>
                          </a:solidFill>
                          <a:effectLst/>
                        </a:rPr>
                        <a:t>Smaller datasets</a:t>
                      </a:r>
                      <a:endParaRPr lang="en" sz="1400">
                        <a:effectLst/>
                      </a:endParaRPr>
                    </a:p>
                  </a:txBody>
                  <a:tcPr marL="39237" marR="39237" marT="39237" marB="3923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5342810"/>
                  </a:ext>
                </a:extLst>
              </a:tr>
              <a:tr h="617976">
                <a:tc>
                  <a:txBody>
                    <a:bodyPr/>
                    <a:lstStyle/>
                    <a:p>
                      <a:pPr algn="ctr"/>
                      <a:r>
                        <a:rPr lang="en" sz="1400" b="1">
                          <a:solidFill>
                            <a:srgbClr val="000000"/>
                          </a:solidFill>
                          <a:effectLst/>
                        </a:rPr>
                        <a:t>Memory Usage</a:t>
                      </a:r>
                      <a:endParaRPr lang="en" sz="1400">
                        <a:effectLst/>
                      </a:endParaRPr>
                    </a:p>
                  </a:txBody>
                  <a:tcPr marL="39237" marR="39237" marT="39237" marB="3923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400">
                          <a:solidFill>
                            <a:srgbClr val="000000"/>
                          </a:solidFill>
                          <a:effectLst/>
                        </a:rPr>
                        <a:t>Higher</a:t>
                      </a:r>
                      <a:endParaRPr lang="en" sz="1400">
                        <a:effectLst/>
                      </a:endParaRPr>
                    </a:p>
                  </a:txBody>
                  <a:tcPr marL="39237" marR="39237" marT="39237" marB="3923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400">
                          <a:solidFill>
                            <a:srgbClr val="000000"/>
                          </a:solidFill>
                          <a:effectLst/>
                        </a:rPr>
                        <a:t>Lower with PEFT and packing optimizations</a:t>
                      </a:r>
                      <a:endParaRPr lang="en" sz="1400">
                        <a:effectLst/>
                      </a:endParaRPr>
                    </a:p>
                  </a:txBody>
                  <a:tcPr marL="39237" marR="39237" marT="39237" marB="3923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4220676"/>
                  </a:ext>
                </a:extLst>
              </a:tr>
              <a:tr h="617976">
                <a:tc>
                  <a:txBody>
                    <a:bodyPr/>
                    <a:lstStyle/>
                    <a:p>
                      <a:pPr algn="ctr"/>
                      <a:r>
                        <a:rPr lang="en" sz="1400" b="1">
                          <a:solidFill>
                            <a:srgbClr val="000000"/>
                          </a:solidFill>
                          <a:effectLst/>
                        </a:rPr>
                        <a:t>Training speed</a:t>
                      </a:r>
                      <a:endParaRPr lang="en" sz="1400">
                        <a:effectLst/>
                      </a:endParaRPr>
                    </a:p>
                  </a:txBody>
                  <a:tcPr marL="39237" marR="39237" marT="39237" marB="3923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400">
                          <a:solidFill>
                            <a:srgbClr val="000000"/>
                          </a:solidFill>
                          <a:effectLst/>
                        </a:rPr>
                        <a:t>Slower</a:t>
                      </a:r>
                      <a:endParaRPr lang="en" sz="1400">
                        <a:effectLst/>
                      </a:endParaRPr>
                    </a:p>
                  </a:txBody>
                  <a:tcPr marL="39237" marR="39237" marT="39237" marB="3923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400" dirty="0">
                          <a:solidFill>
                            <a:srgbClr val="000000"/>
                          </a:solidFill>
                          <a:effectLst/>
                        </a:rPr>
                        <a:t>Faster with </a:t>
                      </a:r>
                      <a:r>
                        <a:rPr lang="en" sz="1400" dirty="0" err="1">
                          <a:solidFill>
                            <a:srgbClr val="000000"/>
                          </a:solidFill>
                          <a:effectLst/>
                        </a:rPr>
                        <a:t>smalller</a:t>
                      </a:r>
                      <a:r>
                        <a:rPr lang="en" sz="1400" dirty="0">
                          <a:solidFill>
                            <a:srgbClr val="000000"/>
                          </a:solidFill>
                          <a:effectLst/>
                        </a:rPr>
                        <a:t> datasets and shorter times</a:t>
                      </a:r>
                      <a:endParaRPr lang="en" sz="1400" dirty="0">
                        <a:effectLst/>
                      </a:endParaRPr>
                    </a:p>
                  </a:txBody>
                  <a:tcPr marL="39237" marR="39237" marT="39237" marB="3923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48688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835175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EBD169-F6BD-7CC8-D011-7BF9B9C79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Full fine tuning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FF351C7-4132-A9FF-E1C9-EBE045F1648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87D272A-06F8-92B6-C745-BF6D0AAB540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kumimoji="1" lang="ko-KR" altLang="en-US" dirty="0"/>
              <a:t>모든 모델의 레이어들을 파라미터 수정</a:t>
            </a:r>
            <a:r>
              <a:rPr kumimoji="1" lang="en-US" altLang="ko-KR" dirty="0"/>
              <a:t>(</a:t>
            </a:r>
            <a:r>
              <a:rPr kumimoji="1" lang="ko-KR" altLang="en-US" dirty="0"/>
              <a:t>학습</a:t>
            </a:r>
            <a:r>
              <a:rPr kumimoji="1" lang="en-US" altLang="ko-KR" dirty="0"/>
              <a:t>)</a:t>
            </a:r>
            <a:r>
              <a:rPr kumimoji="1" lang="ko-KR" altLang="en-US" dirty="0"/>
              <a:t>하는 것</a:t>
            </a:r>
            <a:r>
              <a:rPr kumimoji="1" lang="en-US" altLang="ko-KR" dirty="0"/>
              <a:t>.</a:t>
            </a:r>
          </a:p>
          <a:p>
            <a:pPr lvl="1">
              <a:lnSpc>
                <a:spcPct val="150000"/>
              </a:lnSpc>
            </a:pPr>
            <a:r>
              <a:rPr kumimoji="1" lang="ko-KR" altLang="en-US" dirty="0"/>
              <a:t>모든 레이어를 업데이트 </a:t>
            </a:r>
            <a:r>
              <a:rPr kumimoji="1" lang="ko-KR" altLang="en-US" dirty="0" err="1"/>
              <a:t>해야하니</a:t>
            </a:r>
            <a:r>
              <a:rPr kumimoji="1" lang="ko-KR" altLang="en-US" dirty="0"/>
              <a:t> 속도가 느리다</a:t>
            </a:r>
            <a:r>
              <a:rPr kumimoji="1" lang="en-US" altLang="ko-KR" dirty="0"/>
              <a:t>!</a:t>
            </a:r>
          </a:p>
          <a:p>
            <a:pPr lvl="1">
              <a:lnSpc>
                <a:spcPct val="150000"/>
              </a:lnSpc>
            </a:pPr>
            <a:r>
              <a:rPr kumimoji="1" lang="ko-KR" altLang="en-US" dirty="0" err="1"/>
              <a:t>계산해야하는</a:t>
            </a:r>
            <a:r>
              <a:rPr kumimoji="1" lang="ko-KR" altLang="en-US" dirty="0"/>
              <a:t> 크기가 커서 학습할 때 많은 리소스 필요함</a:t>
            </a:r>
            <a:r>
              <a:rPr kumimoji="1" lang="en-US" altLang="ko-KR" dirty="0"/>
              <a:t>!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24204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390E9E-40A9-4C5D-0F8A-D8238DA8CB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PEFT (LORA, QLORA)</a:t>
            </a:r>
            <a:endParaRPr kumimoji="1"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7721717-B9C0-5591-88D0-0A0CB54BB2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06985" y="1825625"/>
            <a:ext cx="4784271" cy="435133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kumimoji="1" lang="ko-KR" altLang="en-US" dirty="0"/>
              <a:t>특정 부분만 파라미터 수정하는 방식</a:t>
            </a:r>
            <a:endParaRPr kumimoji="1" lang="en-US" altLang="ko-KR" dirty="0"/>
          </a:p>
          <a:p>
            <a:pPr>
              <a:lnSpc>
                <a:spcPct val="150000"/>
              </a:lnSpc>
            </a:pPr>
            <a:r>
              <a:rPr kumimoji="1" lang="en-US" altLang="ko-KR" dirty="0"/>
              <a:t>Q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붙은건</a:t>
            </a:r>
            <a:r>
              <a:rPr kumimoji="1" lang="ko-KR" altLang="en-US" dirty="0"/>
              <a:t> 양자화를 의미</a:t>
            </a:r>
            <a:endParaRPr kumimoji="1" lang="en-US" altLang="ko-KR" dirty="0"/>
          </a:p>
          <a:p>
            <a:pPr lvl="1">
              <a:lnSpc>
                <a:spcPct val="150000"/>
              </a:lnSpc>
            </a:pPr>
            <a:r>
              <a:rPr kumimoji="1" lang="en-US" altLang="ko-KR" dirty="0"/>
              <a:t>QLORA</a:t>
            </a:r>
            <a:r>
              <a:rPr kumimoji="1" lang="ko-KR" altLang="en-US" dirty="0"/>
              <a:t>가 자원을 적게 사용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D50DBAF5-5D62-7771-C08F-F360F6A5D112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363" y="2810897"/>
            <a:ext cx="3039816" cy="2380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20661C4C-9930-9FF6-5975-FC52C255A1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1179" y="2432161"/>
            <a:ext cx="3322933" cy="2759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7957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907326-DC81-2B7B-F8B6-ABA0D7DDA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DPO</a:t>
            </a:r>
            <a:r>
              <a:rPr lang="en" altLang="ko-KR" dirty="0"/>
              <a:t>(Direct Preference Optimization)</a:t>
            </a:r>
            <a:endParaRPr kumimoji="1"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D683097-F45F-A3AD-D5A5-A55D1C7FC7C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kumimoji="1" lang="ko-KR" altLang="en-US" dirty="0"/>
              <a:t>사용자의 희망하는 답변을 응답할 수 있게 하는 것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정답에 가깝게 생성하는 주 목적이 아닌 사용자의 원하는 답변을 생성하는 것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답변을 여러가지 데이터가 필요</a:t>
            </a:r>
            <a:r>
              <a:rPr kumimoji="1" lang="en-US" altLang="ko-KR" dirty="0"/>
              <a:t>!</a:t>
            </a:r>
            <a:endParaRPr kumimoji="1" lang="ko-KR" altLang="en-US" dirty="0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272A2D96-B501-3D99-1B15-47B4B2B3ED1A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195273"/>
            <a:ext cx="5181600" cy="3612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82936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613</TotalTime>
  <Words>447</Words>
  <Application>Microsoft Macintosh PowerPoint</Application>
  <PresentationFormat>와이드스크린</PresentationFormat>
  <Paragraphs>88</Paragraphs>
  <Slides>24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27" baseType="lpstr">
      <vt:lpstr>맑은 고딕</vt:lpstr>
      <vt:lpstr>Arial</vt:lpstr>
      <vt:lpstr>Office 테마</vt:lpstr>
      <vt:lpstr>AI 실전 5주차</vt:lpstr>
      <vt:lpstr>LLM 생태계는?</vt:lpstr>
      <vt:lpstr>파인튜닝 필요한 이유</vt:lpstr>
      <vt:lpstr>파인튜닝의 핵심!</vt:lpstr>
      <vt:lpstr>SFT Trainer</vt:lpstr>
      <vt:lpstr>Trainer vs SFT Trainer</vt:lpstr>
      <vt:lpstr>Full fine tuning</vt:lpstr>
      <vt:lpstr>PEFT (LORA, QLORA)</vt:lpstr>
      <vt:lpstr>DPO(Direct Preference Optimization)</vt:lpstr>
      <vt:lpstr>SFT vs DPO</vt:lpstr>
      <vt:lpstr>파인튜닝 할 시간이 많이 없다면?</vt:lpstr>
      <vt:lpstr>MPO(Meta Plan Optimization)</vt:lpstr>
      <vt:lpstr>실습 unsloth으로 파인튜닝</vt:lpstr>
      <vt:lpstr>패키지 설치</vt:lpstr>
      <vt:lpstr>모델 불러오기</vt:lpstr>
      <vt:lpstr>Peft 설정</vt:lpstr>
      <vt:lpstr>모델 포멧 설정 및 데이터 불러오기</vt:lpstr>
      <vt:lpstr>PowerPoint 프레젠테이션</vt:lpstr>
      <vt:lpstr>SFT Trainer 설정</vt:lpstr>
      <vt:lpstr>데이터 전처리</vt:lpstr>
      <vt:lpstr>PowerPoint 프레젠테이션</vt:lpstr>
      <vt:lpstr>파인튜닝 시작</vt:lpstr>
      <vt:lpstr>추론하기</vt:lpstr>
      <vt:lpstr>모델 및 lora 저장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박정수</dc:creator>
  <cp:lastModifiedBy>박정수</cp:lastModifiedBy>
  <cp:revision>17</cp:revision>
  <dcterms:created xsi:type="dcterms:W3CDTF">2025-05-17T05:20:39Z</dcterms:created>
  <dcterms:modified xsi:type="dcterms:W3CDTF">2025-06-14T06:15:30Z</dcterms:modified>
</cp:coreProperties>
</file>